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265" r:id="rId2"/>
    <p:sldId id="266" r:id="rId3"/>
    <p:sldId id="267" r:id="rId4"/>
    <p:sldId id="270" r:id="rId5"/>
    <p:sldId id="271" r:id="rId6"/>
    <p:sldId id="272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3448" autoAdjust="0"/>
    <p:restoredTop sz="94660"/>
  </p:normalViewPr>
  <p:slideViewPr>
    <p:cSldViewPr snapToGrid="0">
      <p:cViewPr varScale="1">
        <p:scale>
          <a:sx n="93" d="100"/>
          <a:sy n="93" d="100"/>
        </p:scale>
        <p:origin x="224" y="4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CE39E3F-BAFB-5247-838D-855CE618B3F6}" type="datetimeFigureOut">
              <a:rPr lang="en-US" smtClean="0"/>
              <a:t>4/11/20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48B50FB-CF80-EC48-A9AB-F6B0EEFE0A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17130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13BE25-0C52-4427-955F-7CF04A4EAB8F}" type="datetimeFigureOut">
              <a:rPr lang="en-US" smtClean="0"/>
              <a:t>4/11/20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EE7338-E4B4-4C79-BED3-FA06D0DAEC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59652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13BE25-0C52-4427-955F-7CF04A4EAB8F}" type="datetimeFigureOut">
              <a:rPr lang="en-US" smtClean="0"/>
              <a:t>4/11/20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EE7338-E4B4-4C79-BED3-FA06D0DAEC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41372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13BE25-0C52-4427-955F-7CF04A4EAB8F}" type="datetimeFigureOut">
              <a:rPr lang="en-US" smtClean="0"/>
              <a:t>4/11/20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EE7338-E4B4-4C79-BED3-FA06D0DAEC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89368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13BE25-0C52-4427-955F-7CF04A4EAB8F}" type="datetimeFigureOut">
              <a:rPr lang="en-US" smtClean="0"/>
              <a:t>4/11/20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EE7338-E4B4-4C79-BED3-FA06D0DAEC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65118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13BE25-0C52-4427-955F-7CF04A4EAB8F}" type="datetimeFigureOut">
              <a:rPr lang="en-US" smtClean="0"/>
              <a:t>4/11/20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EE7338-E4B4-4C79-BED3-FA06D0DAEC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06947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13BE25-0C52-4427-955F-7CF04A4EAB8F}" type="datetimeFigureOut">
              <a:rPr lang="en-US" smtClean="0"/>
              <a:t>4/11/20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EE7338-E4B4-4C79-BED3-FA06D0DAEC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51957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13BE25-0C52-4427-955F-7CF04A4EAB8F}" type="datetimeFigureOut">
              <a:rPr lang="en-US" smtClean="0"/>
              <a:t>4/11/20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EE7338-E4B4-4C79-BED3-FA06D0DAEC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80835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13BE25-0C52-4427-955F-7CF04A4EAB8F}" type="datetimeFigureOut">
              <a:rPr lang="en-US" smtClean="0"/>
              <a:t>4/11/20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EE7338-E4B4-4C79-BED3-FA06D0DAEC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85768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13BE25-0C52-4427-955F-7CF04A4EAB8F}" type="datetimeFigureOut">
              <a:rPr lang="en-US" smtClean="0"/>
              <a:t>4/11/20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EE7338-E4B4-4C79-BED3-FA06D0DAEC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21716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13BE25-0C52-4427-955F-7CF04A4EAB8F}" type="datetimeFigureOut">
              <a:rPr lang="en-US" smtClean="0"/>
              <a:t>4/11/20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EE7338-E4B4-4C79-BED3-FA06D0DAEC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83726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13BE25-0C52-4427-955F-7CF04A4EAB8F}" type="datetimeFigureOut">
              <a:rPr lang="en-US" smtClean="0"/>
              <a:t>4/11/20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EE7338-E4B4-4C79-BED3-FA06D0DAEC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12235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13BE25-0C52-4427-955F-7CF04A4EAB8F}" type="datetimeFigureOut">
              <a:rPr lang="en-US" smtClean="0"/>
              <a:t>4/11/20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EE7338-E4B4-4C79-BED3-FA06D0DAEC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22169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288066" y="1357107"/>
            <a:ext cx="5649217" cy="3528044"/>
          </a:xfrm>
        </p:spPr>
        <p:txBody>
          <a:bodyPr>
            <a:normAutofit fontScale="90000"/>
          </a:bodyPr>
          <a:lstStyle/>
          <a:p>
            <a:pPr algn="ctr"/>
            <a:r>
              <a:rPr lang="ar-SA" sz="4000" b="1" dirty="0">
                <a:solidFill>
                  <a:srgbClr val="C00000"/>
                </a:solidFill>
              </a:rPr>
              <a:t>فيروس كورونا المستجد / كوفيد-١٩ </a:t>
            </a:r>
            <a:br>
              <a:rPr lang="en-US" sz="4000" b="1" dirty="0">
                <a:solidFill>
                  <a:srgbClr val="C00000"/>
                </a:solidFill>
              </a:rPr>
            </a:br>
            <a:r>
              <a:rPr lang="en-US" sz="4000" b="1" dirty="0">
                <a:solidFill>
                  <a:srgbClr val="C00000"/>
                </a:solidFill>
              </a:rPr>
              <a:t> </a:t>
            </a:r>
            <a:br>
              <a:rPr lang="en-US" sz="4000" b="1" dirty="0">
                <a:solidFill>
                  <a:srgbClr val="C00000"/>
                </a:solidFill>
              </a:rPr>
            </a:br>
            <a:r>
              <a:rPr lang="ar-SA" sz="4000" b="1" dirty="0">
                <a:solidFill>
                  <a:srgbClr val="C00000"/>
                </a:solidFill>
              </a:rPr>
              <a:t>مرض السكري و صوم رمضان</a:t>
            </a:r>
            <a:br>
              <a:rPr lang="ar-SA" sz="4000" b="1" dirty="0">
                <a:solidFill>
                  <a:srgbClr val="C00000"/>
                </a:solidFill>
              </a:rPr>
            </a:br>
            <a:br>
              <a:rPr lang="ar-SA" dirty="0"/>
            </a:br>
            <a:r>
              <a:rPr lang="ar-SA" dirty="0"/>
              <a:t>نصائح عامة</a:t>
            </a:r>
            <a:endParaRPr lang="en-US" dirty="0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457E5391-D9C6-114F-9774-9FBCBBC5037C}"/>
              </a:ext>
            </a:extLst>
          </p:cNvPr>
          <p:cNvSpPr txBox="1">
            <a:spLocks/>
          </p:cNvSpPr>
          <p:nvPr/>
        </p:nvSpPr>
        <p:spPr>
          <a:xfrm>
            <a:off x="832296" y="3121129"/>
            <a:ext cx="5192724" cy="1558567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200000"/>
              </a:lnSpc>
            </a:pPr>
            <a:r>
              <a:rPr lang="en-US" sz="4000" dirty="0"/>
              <a:t>COVID19</a:t>
            </a:r>
            <a:r>
              <a:rPr lang="en-GB" sz="4000" dirty="0"/>
              <a:t>,</a:t>
            </a:r>
            <a:r>
              <a:rPr lang="en-US" sz="4000" dirty="0"/>
              <a:t> </a:t>
            </a:r>
          </a:p>
          <a:p>
            <a:pPr>
              <a:lnSpc>
                <a:spcPct val="200000"/>
              </a:lnSpc>
            </a:pPr>
            <a:r>
              <a:rPr lang="en-US" sz="4000" dirty="0"/>
              <a:t>Diabetes and Ramadan</a:t>
            </a:r>
          </a:p>
          <a:p>
            <a:pPr>
              <a:lnSpc>
                <a:spcPct val="200000"/>
              </a:lnSpc>
            </a:pPr>
            <a:r>
              <a:rPr lang="en-US" sz="4000" b="1" dirty="0"/>
              <a:t>General Advice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84C7F3BA-A7C3-FA45-B147-59BB7EC19FF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43425" y="4885151"/>
            <a:ext cx="2289282" cy="16325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65170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87233" y="1120368"/>
            <a:ext cx="5439833" cy="765031"/>
          </a:xfrm>
          <a:ln>
            <a:solidFill>
              <a:schemeClr val="tx1"/>
            </a:solidFill>
          </a:ln>
        </p:spPr>
        <p:txBody>
          <a:bodyPr>
            <a:noAutofit/>
          </a:bodyPr>
          <a:lstStyle/>
          <a:p>
            <a:pPr algn="r"/>
            <a:br>
              <a:rPr lang="ar-SA" sz="2000" b="1" dirty="0">
                <a:solidFill>
                  <a:srgbClr val="FF0000"/>
                </a:solidFill>
                <a:latin typeface="+mn-lt"/>
              </a:rPr>
            </a:br>
            <a:r>
              <a:rPr lang="ar-SA" sz="2000" b="1" dirty="0">
                <a:solidFill>
                  <a:srgbClr val="FF0000"/>
                </a:solidFill>
                <a:latin typeface="+mn-lt"/>
              </a:rPr>
              <a:t>هل يعتبر المصابون بمرض السكري أكثر عرضة للإصابة بفيروس كورونا المستجد؟</a:t>
            </a:r>
            <a:endParaRPr lang="en-US" sz="2000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9" name="Content Placeholder 8"/>
          <p:cNvSpPr>
            <a:spLocks noGrp="1"/>
          </p:cNvSpPr>
          <p:nvPr>
            <p:ph sz="quarter" idx="4"/>
          </p:nvPr>
        </p:nvSpPr>
        <p:spPr>
          <a:xfrm>
            <a:off x="5887233" y="1869715"/>
            <a:ext cx="5439833" cy="896021"/>
          </a:xfrm>
          <a:ln>
            <a:solidFill>
              <a:schemeClr val="tx1"/>
            </a:solidFill>
          </a:ln>
        </p:spPr>
        <p:txBody>
          <a:bodyPr>
            <a:normAutofit/>
          </a:bodyPr>
          <a:lstStyle/>
          <a:p>
            <a:pPr marL="0" indent="0" algn="r">
              <a:buNone/>
            </a:pPr>
            <a:r>
              <a:rPr lang="ar-SA" sz="2000" b="1" i="1" dirty="0"/>
              <a:t>لا يوجد أدلة علمية في الوقت الحالي لتأكيد  هذا مقارنه بالأشخاص الغير مصابين بالسكري</a:t>
            </a:r>
          </a:p>
          <a:p>
            <a:endParaRPr lang="en-US" sz="2000" b="1" i="1" u="sng" dirty="0">
              <a:solidFill>
                <a:srgbClr val="FF0000"/>
              </a:solidFill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A22E27CA-6F5D-D140-83FF-17A18B974D60}"/>
              </a:ext>
            </a:extLst>
          </p:cNvPr>
          <p:cNvSpPr txBox="1">
            <a:spLocks/>
          </p:cNvSpPr>
          <p:nvPr/>
        </p:nvSpPr>
        <p:spPr>
          <a:xfrm>
            <a:off x="867435" y="1120368"/>
            <a:ext cx="5019798" cy="765031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000" b="1" dirty="0">
                <a:solidFill>
                  <a:srgbClr val="FF0000"/>
                </a:solidFill>
                <a:latin typeface="+mn-lt"/>
              </a:rPr>
              <a:t>Are People with diabetes more likely to get COVID-19?</a:t>
            </a:r>
          </a:p>
        </p:txBody>
      </p:sp>
      <p:sp>
        <p:nvSpPr>
          <p:cNvPr id="7" name="Content Placeholder 8">
            <a:extLst>
              <a:ext uri="{FF2B5EF4-FFF2-40B4-BE49-F238E27FC236}">
                <a16:creationId xmlns:a16="http://schemas.microsoft.com/office/drawing/2014/main" id="{29B2E526-1630-1841-9320-F4F0E594FF87}"/>
              </a:ext>
            </a:extLst>
          </p:cNvPr>
          <p:cNvSpPr txBox="1">
            <a:spLocks/>
          </p:cNvSpPr>
          <p:nvPr/>
        </p:nvSpPr>
        <p:spPr>
          <a:xfrm>
            <a:off x="867435" y="1869715"/>
            <a:ext cx="5019798" cy="896021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800" b="1" i="1"/>
              <a:t>There is not enough data to show whether people with diabetes are more likely to get COVID-19 than the general Population</a:t>
            </a:r>
            <a:endParaRPr lang="en-US" sz="1800" b="1" i="1" u="sng" dirty="0">
              <a:solidFill>
                <a:srgbClr val="FF0000"/>
              </a:solidFill>
            </a:endParaRP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63A0BEB3-0E3F-6044-925E-B5AC3F229C82}"/>
              </a:ext>
            </a:extLst>
          </p:cNvPr>
          <p:cNvSpPr txBox="1">
            <a:spLocks/>
          </p:cNvSpPr>
          <p:nvPr/>
        </p:nvSpPr>
        <p:spPr>
          <a:xfrm>
            <a:off x="867435" y="3480563"/>
            <a:ext cx="5019799" cy="1041292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000" b="1" dirty="0">
                <a:solidFill>
                  <a:srgbClr val="FF0000"/>
                </a:solidFill>
              </a:rPr>
              <a:t>Do People with diabetes have a higher chance of experiencing serious complications from COVID-19?</a:t>
            </a:r>
          </a:p>
        </p:txBody>
      </p:sp>
      <p:sp>
        <p:nvSpPr>
          <p:cNvPr id="11" name="Content Placeholder 8">
            <a:extLst>
              <a:ext uri="{FF2B5EF4-FFF2-40B4-BE49-F238E27FC236}">
                <a16:creationId xmlns:a16="http://schemas.microsoft.com/office/drawing/2014/main" id="{6B3B02F7-8D53-FF42-9E64-3C46C4D213F8}"/>
              </a:ext>
            </a:extLst>
          </p:cNvPr>
          <p:cNvSpPr txBox="1">
            <a:spLocks/>
          </p:cNvSpPr>
          <p:nvPr/>
        </p:nvSpPr>
        <p:spPr>
          <a:xfrm>
            <a:off x="867435" y="4521855"/>
            <a:ext cx="5019799" cy="93277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800" b="1" i="1" dirty="0"/>
              <a:t>Yes. People with diabetes do face a higher chance of experiencing serious complications from COVID-19                      </a:t>
            </a:r>
            <a:endParaRPr lang="en-US" sz="1800" b="1" dirty="0"/>
          </a:p>
          <a:p>
            <a:pPr marL="800100" lvl="1" indent="-342900"/>
            <a:endParaRPr lang="en-US" sz="1800" b="1" dirty="0"/>
          </a:p>
          <a:p>
            <a:pPr lvl="1"/>
            <a:endParaRPr lang="en-US" sz="1800" b="1" dirty="0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474E158B-1BD4-624A-9DAC-6DD795F87AD6}"/>
              </a:ext>
            </a:extLst>
          </p:cNvPr>
          <p:cNvSpPr txBox="1">
            <a:spLocks/>
          </p:cNvSpPr>
          <p:nvPr/>
        </p:nvSpPr>
        <p:spPr>
          <a:xfrm>
            <a:off x="5887232" y="3480563"/>
            <a:ext cx="5439833" cy="1041292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ar-SA" sz="2000" b="1" dirty="0">
                <a:solidFill>
                  <a:srgbClr val="FF0000"/>
                </a:solidFill>
              </a:rPr>
              <a:t>هل يعاني مرضى السكري من مضاعفات أكثر عند إصابتهم بفيروس  كورونا المستجد؟</a:t>
            </a:r>
            <a:endParaRPr lang="en-US" sz="2000" b="1" dirty="0">
              <a:solidFill>
                <a:srgbClr val="FF0000"/>
              </a:solidFill>
            </a:endParaRPr>
          </a:p>
        </p:txBody>
      </p:sp>
      <p:sp>
        <p:nvSpPr>
          <p:cNvPr id="13" name="Content Placeholder 8">
            <a:extLst>
              <a:ext uri="{FF2B5EF4-FFF2-40B4-BE49-F238E27FC236}">
                <a16:creationId xmlns:a16="http://schemas.microsoft.com/office/drawing/2014/main" id="{CFEE3BAA-564C-BF48-91DB-1B1AF56469C9}"/>
              </a:ext>
            </a:extLst>
          </p:cNvPr>
          <p:cNvSpPr txBox="1">
            <a:spLocks/>
          </p:cNvSpPr>
          <p:nvPr/>
        </p:nvSpPr>
        <p:spPr>
          <a:xfrm>
            <a:off x="5887232" y="4521855"/>
            <a:ext cx="5439833" cy="93277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Font typeface="Arial" panose="020B0604020202020204" pitchFamily="34" charset="0"/>
              <a:buNone/>
            </a:pPr>
            <a:r>
              <a:rPr lang="ar-SA" sz="2000" b="1" i="1" dirty="0"/>
              <a:t>نعم، يبدو أن مرضى السكري يعانون من مضاعفات أكثر خطورة عند الإصابة بفيروس </a:t>
            </a:r>
            <a:r>
              <a:rPr lang="ar-SA" sz="2000" b="1" i="1" dirty="0" err="1"/>
              <a:t>كوفيد</a:t>
            </a:r>
            <a:r>
              <a:rPr lang="ar-SA" sz="2000" b="1" i="1" dirty="0"/>
              <a:t> ١٩</a:t>
            </a:r>
            <a:endParaRPr lang="en-US" sz="2000" b="1" dirty="0"/>
          </a:p>
          <a:p>
            <a:pPr marL="800100" lvl="1" indent="-342900" algn="r"/>
            <a:endParaRPr lang="en-US" sz="2000" b="1" dirty="0"/>
          </a:p>
          <a:p>
            <a:pPr lvl="1" algn="r"/>
            <a:endParaRPr lang="en-US" sz="2000" b="1" dirty="0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18A56851-D63D-BF44-8EC5-0BE3E77B06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65129" y="5563147"/>
            <a:ext cx="1644205" cy="11725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90459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5974915" y="691306"/>
            <a:ext cx="5575655" cy="4728142"/>
          </a:xfrm>
          <a:ln>
            <a:solidFill>
              <a:schemeClr val="accent1"/>
            </a:solidFill>
          </a:ln>
        </p:spPr>
        <p:txBody>
          <a:bodyPr>
            <a:noAutofit/>
          </a:bodyPr>
          <a:lstStyle/>
          <a:p>
            <a:pPr algn="r" rtl="1"/>
            <a:r>
              <a:rPr lang="ar-SA" sz="2200" b="1" i="1" dirty="0">
                <a:solidFill>
                  <a:srgbClr val="C00000"/>
                </a:solidFill>
              </a:rPr>
              <a:t>في حال السيطرة على مرض السكري لا تزيد احتمالات الإصابة بمضاعفات شديده لفيروس كورونا المستجد </a:t>
            </a:r>
            <a:endParaRPr lang="en-GB" sz="2200" b="1" i="1" dirty="0">
              <a:solidFill>
                <a:srgbClr val="C00000"/>
              </a:solidFill>
            </a:endParaRPr>
          </a:p>
          <a:p>
            <a:pPr marL="0" indent="0" algn="r" rtl="1">
              <a:buNone/>
            </a:pPr>
            <a:r>
              <a:rPr lang="ar-SA" sz="2200" b="1" i="1" dirty="0">
                <a:solidFill>
                  <a:srgbClr val="C00000"/>
                </a:solidFill>
              </a:rPr>
              <a:t> </a:t>
            </a:r>
          </a:p>
          <a:p>
            <a:pPr algn="r" rtl="1"/>
            <a:r>
              <a:rPr lang="ar-SA" sz="2200" b="1" i="1" dirty="0"/>
              <a:t>بشكل عام، مرضى السكري يعانون مضاعفات أكثر خطورة عند الإصابة بفيروس كورونا المستجد </a:t>
            </a:r>
          </a:p>
          <a:p>
            <a:pPr marL="0" indent="0" algn="r" rtl="1">
              <a:buNone/>
            </a:pPr>
            <a:r>
              <a:rPr lang="ar-SA" sz="2200" b="1" i="1" u="sng" dirty="0"/>
              <a:t>الأسباب:</a:t>
            </a:r>
          </a:p>
          <a:p>
            <a:pPr algn="r" rtl="1">
              <a:buFont typeface="Arial" charset="0"/>
              <a:buChar char="•"/>
            </a:pPr>
            <a:r>
              <a:rPr lang="ar-SA" sz="2200" b="1" i="1" dirty="0"/>
              <a:t>عند وجود ارتفاع مستوى السكر، يزيد الاحتمال بسبب ضعف مقاومة الجسم للفيروسات والالتهاب الجرثومية الأخرى.</a:t>
            </a:r>
            <a:endParaRPr lang="en-GB" sz="2200" b="1" i="1" dirty="0"/>
          </a:p>
          <a:p>
            <a:pPr algn="r" rtl="1">
              <a:buFont typeface="Arial" charset="0"/>
              <a:buChar char="•"/>
            </a:pPr>
            <a:endParaRPr lang="ar-SA" sz="2200" b="1" i="1" dirty="0"/>
          </a:p>
          <a:p>
            <a:pPr algn="r" rtl="1">
              <a:buFont typeface="Arial" charset="0"/>
              <a:buChar char="•"/>
            </a:pPr>
            <a:r>
              <a:rPr lang="ar-SA" sz="2200" b="1" i="1" dirty="0"/>
              <a:t>يزيد الاحتمال في حال وجود مضاعفات مرافقه لمرض السكري، كمرض القلب والكلى والأوعية الدموية.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2950329D-1062-4F4D-99BD-D01D8CEA02BF}"/>
              </a:ext>
            </a:extLst>
          </p:cNvPr>
          <p:cNvSpPr/>
          <p:nvPr/>
        </p:nvSpPr>
        <p:spPr>
          <a:xfrm>
            <a:off x="112734" y="691305"/>
            <a:ext cx="5862181" cy="4708981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rgbClr val="FF0000"/>
                </a:solidFill>
              </a:rPr>
              <a:t>If diabetes is well-managed, the risk of getting severely sick from COVID-19</a:t>
            </a:r>
            <a:r>
              <a:rPr lang="ar-SA" sz="2000" b="1" dirty="0">
                <a:solidFill>
                  <a:srgbClr val="FF0000"/>
                </a:solidFill>
              </a:rPr>
              <a:t> </a:t>
            </a:r>
            <a:r>
              <a:rPr lang="en-US" sz="2000" b="1" dirty="0">
                <a:solidFill>
                  <a:srgbClr val="FF0000"/>
                </a:solidFill>
              </a:rPr>
              <a:t>is not raised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000" b="1" i="1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b="1" i="1" dirty="0"/>
              <a:t>People with diabetes do face a higher chance of experiencing serious complications from COVID-19                      </a:t>
            </a:r>
            <a:endParaRPr lang="en-US" sz="2000" b="1" dirty="0"/>
          </a:p>
          <a:p>
            <a:endParaRPr lang="en-US" sz="2000" b="1" u="sng" dirty="0"/>
          </a:p>
          <a:p>
            <a:r>
              <a:rPr lang="en-US" sz="2000" b="1" u="sng" dirty="0"/>
              <a:t>Why?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b="1" dirty="0"/>
              <a:t>When blood glucose is raised, the risk is high is raised, </a:t>
            </a:r>
            <a:r>
              <a:rPr lang="en-US" sz="2000" b="1" i="1" dirty="0"/>
              <a:t>because the ability of the body to fight off an infection is compromised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000" b="1" u="sng" dirty="0"/>
          </a:p>
          <a:p>
            <a:pPr lvl="1" algn="just"/>
            <a:endParaRPr lang="en-US" sz="2000" b="1" i="1" dirty="0"/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sz="2000" b="1" i="1" dirty="0"/>
              <a:t>The risk is even higher in those with diabetes-related complications such as heart disease, other vascular conditions or kidney problems.  </a:t>
            </a:r>
            <a:endParaRPr lang="en-US" sz="2000" b="1" dirty="0">
              <a:solidFill>
                <a:srgbClr val="FF0000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5F94682-9B8B-7E40-A1A0-1224A9328F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63165" y="5471852"/>
            <a:ext cx="1750011" cy="12479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2245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68308" y="391635"/>
            <a:ext cx="5719119" cy="672843"/>
          </a:xfrm>
          <a:ln>
            <a:solidFill>
              <a:schemeClr val="accent1"/>
            </a:solidFill>
          </a:ln>
        </p:spPr>
        <p:txBody>
          <a:bodyPr>
            <a:noAutofit/>
          </a:bodyPr>
          <a:lstStyle/>
          <a:p>
            <a:pPr algn="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</a:pPr>
            <a:r>
              <a:rPr lang="ar-SA" sz="2200" b="1" dirty="0">
                <a:solidFill>
                  <a:srgbClr val="C00000"/>
                </a:solidFill>
              </a:rPr>
              <a:t>مع جائحة الفيروس المستجد،</a:t>
            </a:r>
            <a:br>
              <a:rPr lang="ar-SA" sz="2200" b="1" dirty="0">
                <a:solidFill>
                  <a:srgbClr val="C00000"/>
                </a:solidFill>
              </a:rPr>
            </a:br>
            <a:r>
              <a:rPr lang="ar-SA" sz="2200" b="1" dirty="0">
                <a:solidFill>
                  <a:srgbClr val="C00000"/>
                </a:solidFill>
              </a:rPr>
              <a:t>هل يمكن صيام شهر رمضان لمرضى السكري؟</a:t>
            </a:r>
            <a:endParaRPr lang="en-US" sz="2200" b="1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968309" y="1062679"/>
            <a:ext cx="5719118" cy="4524317"/>
          </a:xfrm>
          <a:ln>
            <a:solidFill>
              <a:schemeClr val="accent1"/>
            </a:solidFill>
          </a:ln>
        </p:spPr>
        <p:txBody>
          <a:bodyPr>
            <a:normAutofit/>
          </a:bodyPr>
          <a:lstStyle/>
          <a:p>
            <a:pPr algn="r" rtl="1"/>
            <a:r>
              <a:rPr lang="ar-SA" sz="2000" dirty="0"/>
              <a:t>بشكل عام، الصيام ليس فيه </a:t>
            </a:r>
            <a:r>
              <a:rPr lang="ar-SA" sz="2000" u="sng" dirty="0"/>
              <a:t>أية مخاطر إضافية</a:t>
            </a:r>
            <a:r>
              <a:rPr lang="en-GB" sz="2000" u="sng" dirty="0"/>
              <a:t> </a:t>
            </a:r>
            <a:r>
              <a:rPr lang="ar-SA" sz="2000" u="sng" dirty="0"/>
              <a:t> </a:t>
            </a:r>
            <a:r>
              <a:rPr lang="ar-SA" sz="2000" dirty="0"/>
              <a:t>لغالبيه مرضى السكري</a:t>
            </a:r>
          </a:p>
          <a:p>
            <a:pPr algn="r" rtl="1"/>
            <a:r>
              <a:rPr lang="ar-SA" sz="2000" dirty="0"/>
              <a:t>يشكل الصيام خطورة صحيه عند بعض مرضى السكري  وبالتالي ينصحون بعدم الصيام.</a:t>
            </a:r>
          </a:p>
          <a:p>
            <a:pPr algn="r" rtl="1"/>
            <a:r>
              <a:rPr lang="ar-SA" sz="2000" dirty="0"/>
              <a:t>لمعرفه امكانيه صيامك بأمان يجب إتباع توجيهات الأطباء حول ذلك بعد التعرف على أدويتك ووضعك الصحي بشكل مفصل</a:t>
            </a:r>
          </a:p>
          <a:p>
            <a:pPr algn="r" rtl="1"/>
            <a:r>
              <a:rPr lang="ar-SA" sz="2000" dirty="0"/>
              <a:t>بالنسبة للمخاطر المتعلقة بجائحه فيروس كورونا المستجد وصيام مريض السكري فهناك عاملين رئيسين:</a:t>
            </a:r>
          </a:p>
          <a:p>
            <a:pPr marL="514350" indent="-514350" algn="r" rtl="1">
              <a:buFont typeface="+mj-lt"/>
              <a:buAutoNum type="arabicPeriod"/>
            </a:pPr>
            <a:r>
              <a:rPr lang="ar-SA" sz="2000" dirty="0"/>
              <a:t>ضعف مقاومه الجسم لمرضى السكري الذين لديهم ارتفاع مستمر للسكر في الدم</a:t>
            </a:r>
          </a:p>
          <a:p>
            <a:pPr marL="514350" indent="-514350" algn="r" rtl="1">
              <a:buFont typeface="+mj-lt"/>
              <a:buAutoNum type="arabicPeriod"/>
            </a:pPr>
            <a:r>
              <a:rPr lang="ar-SA" sz="2000" dirty="0"/>
              <a:t> ضعف مقاومه الجسم لمرضى السكري الذين لديهم امراض اخرى مثل امراض القلب والشرايين او الكلى، الخ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DD045A9-7D69-1A4F-857D-300FF674CEAA}"/>
              </a:ext>
            </a:extLst>
          </p:cNvPr>
          <p:cNvSpPr/>
          <p:nvPr/>
        </p:nvSpPr>
        <p:spPr>
          <a:xfrm>
            <a:off x="457198" y="1062681"/>
            <a:ext cx="5511114" cy="4524315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/>
              <a:t>Generally, in most people with diabetes fasting doesn’t constitute extra risks to them.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ar-SA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/>
              <a:t>However, some people with diabetes should not fast</a:t>
            </a:r>
            <a:r>
              <a:rPr lang="ar-SA" sz="1600" dirty="0"/>
              <a:t> </a:t>
            </a:r>
            <a:r>
              <a:rPr lang="en-GB" sz="1600" dirty="0"/>
              <a:t>as fasting could be a health risk for them.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ar-SA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/>
              <a:t>To know your risk of fasting Ramadan, follow your doctors instruction after careful assessment of your medical condition and your treatment.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/>
              <a:t>This risk of COVID-19 to diabetes patients fasting Ramadan is primarily related to two aspects:</a:t>
            </a:r>
          </a:p>
          <a:p>
            <a:pPr marL="800100" lvl="1" indent="-342900">
              <a:buFont typeface="+mj-lt"/>
              <a:buAutoNum type="arabicPeriod"/>
            </a:pPr>
            <a:r>
              <a:rPr lang="en-GB" sz="1600" dirty="0"/>
              <a:t>Reduced ability of the body against infection due to high blood glucose</a:t>
            </a:r>
          </a:p>
          <a:p>
            <a:pPr marL="800100" lvl="1" indent="-342900">
              <a:buFont typeface="+mj-lt"/>
              <a:buAutoNum type="arabicPeriod"/>
            </a:pPr>
            <a:r>
              <a:rPr lang="en-GB" sz="1600" dirty="0"/>
              <a:t>Reduced ability of the body against infection due to the presence of other medical condition such as heart disease or vascular disease or kidney conditions, etc.</a:t>
            </a:r>
            <a:endParaRPr lang="en-US" sz="1600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4766AA0-EC2D-6547-913E-E357FD1D9CD2}"/>
              </a:ext>
            </a:extLst>
          </p:cNvPr>
          <p:cNvSpPr/>
          <p:nvPr/>
        </p:nvSpPr>
        <p:spPr>
          <a:xfrm>
            <a:off x="457195" y="403992"/>
            <a:ext cx="5511113" cy="646331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r>
              <a:rPr lang="en-GB" b="1" dirty="0"/>
              <a:t>In general, is it safe for a person with diabetes to fast Ramadan </a:t>
            </a:r>
            <a:r>
              <a:rPr lang="en-GB" b="1"/>
              <a:t>with regards to COVID-19</a:t>
            </a:r>
            <a:endParaRPr lang="ar-SA" b="1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0D35A21-FCBB-6542-AB11-25AD012A24D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60894" y="5684167"/>
            <a:ext cx="1452282" cy="10356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8176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27805" y="612537"/>
            <a:ext cx="5300019" cy="806283"/>
          </a:xfrm>
          <a:ln>
            <a:solidFill>
              <a:schemeClr val="accent1"/>
            </a:solidFill>
          </a:ln>
        </p:spPr>
        <p:txBody>
          <a:bodyPr>
            <a:normAutofit fontScale="90000"/>
          </a:bodyPr>
          <a:lstStyle/>
          <a:p>
            <a:pPr algn="r" defTabSz="914400" rtl="1" eaLnBrk="1" latinLnBrk="0" hangingPunct="1">
              <a:lnSpc>
                <a:spcPct val="150000"/>
              </a:lnSpc>
              <a:spcBef>
                <a:spcPct val="0"/>
              </a:spcBef>
              <a:buNone/>
            </a:pPr>
            <a:r>
              <a:rPr lang="ar-SA" sz="2400" b="1" dirty="0">
                <a:solidFill>
                  <a:srgbClr val="C00000"/>
                </a:solidFill>
              </a:rPr>
              <a:t>ماهي الفئات المرضية لزيادة الخطورة عند الصيام والتي يجب عليهم الامتناع عن الصيام ؟</a:t>
            </a:r>
            <a:endParaRPr lang="en-US" sz="2400" b="1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27805" y="1418819"/>
            <a:ext cx="5300019" cy="4179699"/>
          </a:xfrm>
          <a:ln>
            <a:solidFill>
              <a:schemeClr val="accent1"/>
            </a:solidFill>
          </a:ln>
        </p:spPr>
        <p:txBody>
          <a:bodyPr>
            <a:noAutofit/>
          </a:bodyPr>
          <a:lstStyle/>
          <a:p>
            <a:pPr marL="0" indent="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None/>
            </a:pPr>
            <a:endParaRPr lang="ar-SA" sz="2000" dirty="0"/>
          </a:p>
          <a:p>
            <a:pPr marL="0" indent="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None/>
            </a:pPr>
            <a:r>
              <a:rPr lang="ar-SA" sz="2000" dirty="0"/>
              <a:t>تعتبر الفئات التالية على </a:t>
            </a:r>
            <a:r>
              <a:rPr lang="ar-SA" sz="2000" b="1" u="sng" dirty="0"/>
              <a:t>درجه عالية/عالية جداً</a:t>
            </a:r>
            <a:r>
              <a:rPr lang="ar-SA" sz="2000" b="1" dirty="0"/>
              <a:t> </a:t>
            </a:r>
            <a:r>
              <a:rPr lang="ar-SA" sz="2000" dirty="0"/>
              <a:t>من الخطورة للصيام في رمضان ، لذلك وجب التنبيه نظرا للخطورة الإضافية المحتملة  بسبب فيروس كورونا المستجد:</a:t>
            </a:r>
          </a:p>
          <a:p>
            <a: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ar-SA" sz="1800" dirty="0"/>
              <a:t>المرضى الذين يعانون من ارتفاع مخزون السكر في الدم</a:t>
            </a:r>
          </a:p>
          <a:p>
            <a: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ar-SA" sz="1800" dirty="0"/>
              <a:t>المرضى الذين تعرضوا لزيادة الحموضة في الدم خلال الأشهر الثلاثة الماضية</a:t>
            </a:r>
          </a:p>
          <a:p>
            <a: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ar-SA" sz="1800" dirty="0"/>
              <a:t>مرضى القلب والكلى</a:t>
            </a:r>
          </a:p>
          <a:p>
            <a: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ar-SA" sz="1800" dirty="0"/>
              <a:t>المرضى المصابون بأي نوع من الالتهابات (الرئة أو الأقدام)</a:t>
            </a:r>
          </a:p>
          <a:p>
            <a: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ar-SA" sz="1800" dirty="0"/>
              <a:t>كبار السن</a:t>
            </a:r>
            <a:r>
              <a:rPr lang="en-GB" sz="1800" dirty="0"/>
              <a:t> </a:t>
            </a:r>
            <a:r>
              <a:rPr lang="ar-SA" sz="1800" dirty="0"/>
              <a:t>خاصه الذين يعانون من مشاكل صحيه </a:t>
            </a:r>
            <a:r>
              <a:rPr lang="en-GB" sz="1800" dirty="0"/>
              <a:t> </a:t>
            </a:r>
          </a:p>
          <a:p>
            <a: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ar-SA" sz="1800" dirty="0"/>
              <a:t> كل المصابين بأمراض اخرى حاده (اسهال، حرارة، </a:t>
            </a:r>
            <a:r>
              <a:rPr lang="ar-SA" sz="1800" dirty="0" err="1"/>
              <a:t>إقياءات</a:t>
            </a:r>
            <a:r>
              <a:rPr lang="ar-SA" sz="1800" dirty="0"/>
              <a:t>، إعياء عام ...)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E550BE8-1EF9-E74E-828B-9DFBB2A3CB8D}"/>
              </a:ext>
            </a:extLst>
          </p:cNvPr>
          <p:cNvSpPr/>
          <p:nvPr/>
        </p:nvSpPr>
        <p:spPr>
          <a:xfrm>
            <a:off x="405713" y="1443534"/>
            <a:ext cx="5822092" cy="4154984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endParaRPr lang="ar-SA" sz="1600" b="1" i="1" dirty="0"/>
          </a:p>
          <a:p>
            <a:pPr>
              <a:lnSpc>
                <a:spcPct val="150000"/>
              </a:lnSpc>
            </a:pPr>
            <a:r>
              <a:rPr lang="en-GB" sz="1600" b="1" i="1" dirty="0"/>
              <a:t>The following groups are already considered as high/very high risk of fasting</a:t>
            </a:r>
            <a:r>
              <a:rPr lang="ar-SA" sz="1600" b="1" i="1" dirty="0"/>
              <a:t> </a:t>
            </a:r>
            <a:r>
              <a:rPr lang="en-GB" sz="1600" b="1" i="1" dirty="0"/>
              <a:t> and should be stressed upon to avoid fasting due to the added risk of COVID-19: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1600" dirty="0"/>
              <a:t>Those with persistent high blood glucose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1600" dirty="0"/>
              <a:t>Those with recent diabetic ketoacidosis or very high blood glucose 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1600" dirty="0"/>
              <a:t>Those with other medical conditions such as heart or kidney disease or foot infections 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1600" dirty="0"/>
              <a:t>Elderly people with diabetes and with generally poor health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1600" dirty="0"/>
              <a:t>Those with acute illness (diarrhoea, vomiting, fever, etc.)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9307CB3-5765-D14C-9067-8B122B0CEAF8}"/>
              </a:ext>
            </a:extLst>
          </p:cNvPr>
          <p:cNvSpPr/>
          <p:nvPr/>
        </p:nvSpPr>
        <p:spPr>
          <a:xfrm>
            <a:off x="405713" y="587823"/>
            <a:ext cx="5822092" cy="830997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</a:rPr>
              <a:t>Which groups, are at increased risk for fasting and are advised not to fast?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F525D2F-0E23-4845-AF97-52E668E3C87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11446" y="5598518"/>
            <a:ext cx="1750011" cy="12479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4863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43600" y="603077"/>
            <a:ext cx="5721178" cy="707886"/>
          </a:xfrm>
          <a:ln>
            <a:solidFill>
              <a:schemeClr val="accent1"/>
            </a:solidFill>
          </a:ln>
        </p:spPr>
        <p:txBody>
          <a:bodyPr>
            <a:normAutofit fontScale="90000"/>
          </a:bodyPr>
          <a:lstStyle/>
          <a:p>
            <a:pPr algn="r" rtl="1"/>
            <a:r>
              <a:rPr lang="ar-SA" sz="2400" b="1" dirty="0">
                <a:solidFill>
                  <a:srgbClr val="C00000"/>
                </a:solidFill>
              </a:rPr>
              <a:t>السكري و رمضان و فيروس كورونا المستجد - نصائح عملية </a:t>
            </a:r>
            <a:endParaRPr lang="en-US" sz="2400" b="1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943600" y="1300469"/>
            <a:ext cx="5721178" cy="4751987"/>
          </a:xfrm>
          <a:ln>
            <a:solidFill>
              <a:schemeClr val="accent1"/>
            </a:solidFill>
          </a:ln>
        </p:spPr>
        <p:txBody>
          <a:bodyPr>
            <a:normAutofit/>
          </a:bodyPr>
          <a:lstStyle/>
          <a:p>
            <a:pPr algn="r" rtl="1">
              <a:buFont typeface="Arial" charset="0"/>
              <a:buChar char="•"/>
            </a:pPr>
            <a:r>
              <a:rPr lang="ar-SA" sz="2000" b="1" u="sng" dirty="0"/>
              <a:t>خليك بالبيت</a:t>
            </a:r>
          </a:p>
          <a:p>
            <a:pPr algn="r" rtl="1"/>
            <a:r>
              <a:rPr lang="ar-SA" sz="2000" dirty="0"/>
              <a:t>اتبع التعليمات الصحية الخاصة بفيروس كورونا المستجد</a:t>
            </a:r>
          </a:p>
          <a:p>
            <a:pPr algn="r" rtl="1">
              <a:buFont typeface="Arial" charset="0"/>
              <a:buChar char="•"/>
            </a:pPr>
            <a:r>
              <a:rPr lang="ar-SA" sz="2000" dirty="0"/>
              <a:t>تعديل العلاج الدوائي،  حسب نصيحة الطبيب.</a:t>
            </a:r>
            <a:endParaRPr lang="en-US" sz="2000" dirty="0"/>
          </a:p>
          <a:p>
            <a:pPr algn="r" rtl="1">
              <a:buFont typeface="Arial" charset="0"/>
              <a:buChar char="•"/>
            </a:pPr>
            <a:r>
              <a:rPr lang="ar-SA" sz="2000" dirty="0"/>
              <a:t>الاستمرار في أخذ الأدوية الأخرى كأدوية الضغط بكل أنواعها وأدوية الدهون وأدوية القلب.</a:t>
            </a:r>
          </a:p>
          <a:p>
            <a:pPr algn="r" rtl="1">
              <a:buFont typeface="Arial" charset="0"/>
              <a:buChar char="•"/>
            </a:pPr>
            <a:r>
              <a:rPr lang="ar-SA" sz="2000" dirty="0"/>
              <a:t>ضبط السكر بواسطه تنظيم الغذاء والاقلال او الامتناع عن المأكولات والمشروبات الغنية بالسكر او الدهون</a:t>
            </a:r>
            <a:endParaRPr lang="en-US" sz="2000" dirty="0"/>
          </a:p>
          <a:p>
            <a:pPr algn="r" rtl="1">
              <a:buFont typeface="Arial" charset="0"/>
              <a:buChar char="•"/>
            </a:pPr>
            <a:r>
              <a:rPr lang="ar-SA" sz="2000" dirty="0"/>
              <a:t>الحفاظ على النشاط اليومي والتمرينات البسيطة</a:t>
            </a:r>
            <a:endParaRPr lang="en-GB" sz="2000" dirty="0"/>
          </a:p>
          <a:p>
            <a:pPr lvl="0" algn="r" rtl="1">
              <a:buFont typeface="Arial" charset="0"/>
              <a:buChar char="•"/>
            </a:pPr>
            <a:r>
              <a:rPr lang="ar-SA" sz="2000" dirty="0"/>
              <a:t>الإكثار من الماء ( في حال عدم وجود مرض في الكلى أو القلب)</a:t>
            </a:r>
            <a:endParaRPr lang="en-US" sz="2000" dirty="0"/>
          </a:p>
          <a:p>
            <a:pPr lvl="0" algn="r" rtl="1">
              <a:buFont typeface="Arial" charset="0"/>
              <a:buChar char="•"/>
            </a:pPr>
            <a:r>
              <a:rPr lang="ar-SA" sz="2000" dirty="0"/>
              <a:t>مراقبة السكر المستمرة في ساعات الصيام و أثناء أوقات الإفطار</a:t>
            </a:r>
            <a:endParaRPr lang="en-US" sz="2000" dirty="0"/>
          </a:p>
          <a:p>
            <a:pPr algn="r" rtl="1"/>
            <a:r>
              <a:rPr lang="ar-SA" sz="2000" dirty="0"/>
              <a:t>في حال ارتفاع السكر المستمر (لأكثر من ساعتين)  يجب وقف الصيام وشرب الماء بكميات وافره وتعديل العلاج بعد استشاره الفريق الطبي.  </a:t>
            </a:r>
            <a:endParaRPr lang="en-US" sz="2000" dirty="0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71612234-D422-0843-90E3-5EA0989E31DA}"/>
              </a:ext>
            </a:extLst>
          </p:cNvPr>
          <p:cNvSpPr txBox="1">
            <a:spLocks/>
          </p:cNvSpPr>
          <p:nvPr/>
        </p:nvSpPr>
        <p:spPr>
          <a:xfrm>
            <a:off x="543697" y="1310963"/>
            <a:ext cx="5399904" cy="4741493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GB" sz="1600" u="sng" dirty="0"/>
              <a:t>STAY AT HOME</a:t>
            </a:r>
          </a:p>
          <a:p>
            <a:pPr>
              <a:lnSpc>
                <a:spcPct val="100000"/>
              </a:lnSpc>
            </a:pPr>
            <a:r>
              <a:rPr lang="en-GB" sz="1600" dirty="0"/>
              <a:t>Follow the general advice for COVID-19  </a:t>
            </a:r>
          </a:p>
          <a:p>
            <a:pPr>
              <a:lnSpc>
                <a:spcPct val="100000"/>
              </a:lnSpc>
            </a:pPr>
            <a:r>
              <a:rPr lang="en-GB" sz="1600" dirty="0"/>
              <a:t>Medication adjustment according to your doctor advice</a:t>
            </a:r>
          </a:p>
          <a:p>
            <a:pPr>
              <a:lnSpc>
                <a:spcPct val="100000"/>
              </a:lnSpc>
            </a:pPr>
            <a:r>
              <a:rPr lang="en-GB" sz="1600" dirty="0"/>
              <a:t>Regular adherence to your other medications including your blood pressure, heart and cholesterol tablets, </a:t>
            </a:r>
            <a:r>
              <a:rPr lang="en-GB" sz="1600" dirty="0" err="1"/>
              <a:t>etc</a:t>
            </a:r>
            <a:r>
              <a:rPr lang="en-GB" sz="1600" dirty="0"/>
              <a:t> </a:t>
            </a:r>
          </a:p>
          <a:p>
            <a:pPr>
              <a:lnSpc>
                <a:spcPct val="100000"/>
              </a:lnSpc>
            </a:pPr>
            <a:r>
              <a:rPr lang="en-GB" sz="1600" dirty="0"/>
              <a:t>Avoid excessive intake of food or drinks rich in glucose and/or fat during Ramadan.</a:t>
            </a:r>
          </a:p>
          <a:p>
            <a:pPr>
              <a:lnSpc>
                <a:spcPct val="100000"/>
              </a:lnSpc>
            </a:pPr>
            <a:r>
              <a:rPr lang="en-GB" sz="1600" dirty="0"/>
              <a:t>Regular physical activity and light exercise</a:t>
            </a:r>
          </a:p>
          <a:p>
            <a:pPr>
              <a:lnSpc>
                <a:spcPct val="100000"/>
              </a:lnSpc>
            </a:pPr>
            <a:r>
              <a:rPr lang="en-GB" sz="1600" dirty="0"/>
              <a:t>Drink plenty of water for those with no heart or kidney conditions</a:t>
            </a:r>
          </a:p>
          <a:p>
            <a:pPr>
              <a:lnSpc>
                <a:spcPct val="100000"/>
              </a:lnSpc>
            </a:pPr>
            <a:r>
              <a:rPr lang="en-GB" sz="1600" dirty="0"/>
              <a:t>Regular monitoring of blood glucose during fasting as well as non-fasting hours.</a:t>
            </a:r>
          </a:p>
          <a:p>
            <a:pPr>
              <a:lnSpc>
                <a:spcPct val="100000"/>
              </a:lnSpc>
            </a:pPr>
            <a:r>
              <a:rPr lang="en-GB" sz="1600" dirty="0"/>
              <a:t>If blood glucose is persistently high, stop the fast, drink plenty of water, adjust the medication dose and consult your diabetes team. 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92AFE19-DB0C-E54E-9727-127AC27E8743}"/>
              </a:ext>
            </a:extLst>
          </p:cNvPr>
          <p:cNvSpPr/>
          <p:nvPr/>
        </p:nvSpPr>
        <p:spPr>
          <a:xfrm>
            <a:off x="543697" y="603077"/>
            <a:ext cx="5399903" cy="707886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r>
              <a:rPr lang="en-US" sz="2000" b="1" dirty="0">
                <a:solidFill>
                  <a:srgbClr val="FF0000"/>
                </a:solidFill>
              </a:rPr>
              <a:t>Diabetes</a:t>
            </a:r>
            <a:r>
              <a:rPr lang="en-GB" sz="2000" b="1" dirty="0">
                <a:solidFill>
                  <a:srgbClr val="FF0000"/>
                </a:solidFill>
              </a:rPr>
              <a:t>,</a:t>
            </a:r>
            <a:r>
              <a:rPr lang="en-US" sz="2000" b="1" dirty="0">
                <a:solidFill>
                  <a:srgbClr val="FF0000"/>
                </a:solidFill>
              </a:rPr>
              <a:t> Ramadan and COVID19– Practical advice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DC644D06-7AFA-B54F-98E6-C4764596E92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6099" y="5610041"/>
            <a:ext cx="1715006" cy="12479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834781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379</TotalTime>
  <Words>907</Words>
  <Application>Microsoft Macintosh PowerPoint</Application>
  <PresentationFormat>Widescreen</PresentationFormat>
  <Paragraphs>83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1" baseType="lpstr">
      <vt:lpstr>Arial</vt:lpstr>
      <vt:lpstr>Calibri</vt:lpstr>
      <vt:lpstr>Calibri Light</vt:lpstr>
      <vt:lpstr>Times New Roman</vt:lpstr>
      <vt:lpstr>Office Theme</vt:lpstr>
      <vt:lpstr>فيروس كورونا المستجد / كوفيد-١٩    مرض السكري و صوم رمضان  نصائح عامة</vt:lpstr>
      <vt:lpstr> هل يعتبر المصابون بمرض السكري أكثر عرضة للإصابة بفيروس كورونا المستجد؟</vt:lpstr>
      <vt:lpstr>PowerPoint Presentation</vt:lpstr>
      <vt:lpstr>مع جائحة الفيروس المستجد، هل يمكن صيام شهر رمضان لمرضى السكري؟</vt:lpstr>
      <vt:lpstr>ماهي الفئات المرضية لزيادة الخطورة عند الصيام والتي يجب عليهم الامتناع عن الصيام ؟</vt:lpstr>
      <vt:lpstr>السكري و رمضان و فيروس كورونا المستجد - نصائح عملية </vt:lpstr>
    </vt:vector>
  </TitlesOfParts>
  <Company>DHA</Company>
  <LinksUpToDate>false</LinksUpToDate>
  <SharedDoc>false</SharedDoc>
  <HyperlinksChanged>false</HyperlinksChanged>
  <AppVersion>16.0010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Mohamed Mahmoud Aly Hassanein</dc:creator>
  <cp:lastModifiedBy>Mohamed Hassanein</cp:lastModifiedBy>
  <cp:revision>37</cp:revision>
  <dcterms:created xsi:type="dcterms:W3CDTF">2020-04-08T07:53:03Z</dcterms:created>
  <dcterms:modified xsi:type="dcterms:W3CDTF">2020-04-11T09:32:00Z</dcterms:modified>
</cp:coreProperties>
</file>